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0" r:id="rId3"/>
    <p:sldId id="261"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7" r:id="rId27"/>
    <p:sldId id="288" r:id="rId28"/>
    <p:sldId id="289" r:id="rId29"/>
    <p:sldId id="290" r:id="rId30"/>
    <p:sldId id="291" r:id="rId31"/>
    <p:sldId id="293" r:id="rId32"/>
    <p:sldId id="314"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3" r:id="rId51"/>
  </p:sldIdLst>
  <p:sldSz cx="20116800" cy="1131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53" autoAdjust="0"/>
  </p:normalViewPr>
  <p:slideViewPr>
    <p:cSldViewPr>
      <p:cViewPr varScale="1">
        <p:scale>
          <a:sx n="41" d="100"/>
          <a:sy n="41" d="100"/>
        </p:scale>
        <p:origin x="-112"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83758-03D2-4674-AAC1-A0E77F488E1E}" type="datetimeFigureOut">
              <a:rPr lang="en-US" smtClean="0"/>
              <a:t>4/29/13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CDB0F-6316-4B28-8D8E-AC8B92CEB0AB}" type="slidenum">
              <a:rPr lang="en-US" smtClean="0"/>
              <a:t>‹#›</a:t>
            </a:fld>
            <a:endParaRPr lang="en-US"/>
          </a:p>
        </p:txBody>
      </p:sp>
    </p:spTree>
    <p:extLst>
      <p:ext uri="{BB962C8B-B14F-4D97-AF65-F5344CB8AC3E}">
        <p14:creationId xmlns:p14="http://schemas.microsoft.com/office/powerpoint/2010/main" val="89628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Welcome, my name is</a:t>
            </a:r>
            <a:r>
              <a:rPr lang="en-US" sz="1200" u="sng" dirty="0" smtClean="0">
                <a:effectLst/>
                <a:latin typeface="Times New Roman"/>
                <a:ea typeface="Lucida Grande"/>
                <a:cs typeface="Times New Roman"/>
              </a:rPr>
              <a:t>				</a:t>
            </a: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and it is my great pleasure to be your host for this session of the series, “Discovering the Divine Principle, Principles of Restoration, part 2.”</a:t>
            </a:r>
            <a:endParaRPr lang="en-US" sz="1200" dirty="0" smtClean="0">
              <a:effectLst/>
              <a:latin typeface="Lucida Grande"/>
              <a:ea typeface="Lucida Grande"/>
              <a:cs typeface="Times New Roman"/>
            </a:endParaRPr>
          </a:p>
          <a:p>
            <a:r>
              <a:rPr lang="en-US" sz="1200" kern="1200" dirty="0" smtClean="0">
                <a:solidFill>
                  <a:schemeClr val="tx1"/>
                </a:solidFill>
                <a:effectLst/>
                <a:latin typeface="+mn-lt"/>
                <a:ea typeface="+mn-ea"/>
                <a:cs typeface="+mn-cs"/>
              </a:rPr>
              <a:t>In review– history has a goal. After Adam and Eve fell, the key step that is needed, in order to restore God’s ideal of creation, is for God to send the Messiah as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a:t>
            </a:fld>
            <a:endParaRPr lang="en-US"/>
          </a:p>
        </p:txBody>
      </p:sp>
    </p:spTree>
    <p:extLst>
      <p:ext uri="{BB962C8B-B14F-4D97-AF65-F5344CB8AC3E}">
        <p14:creationId xmlns:p14="http://schemas.microsoft.com/office/powerpoint/2010/main" val="255137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offering the best of his flock.</a:t>
            </a:r>
            <a:endParaRPr lang="en-US" sz="1200" dirty="0" smtClean="0">
              <a:effectLst/>
              <a:latin typeface="Lucida Grande"/>
              <a:ea typeface="Lucida Grande"/>
              <a:cs typeface="Times New Roman"/>
            </a:endParaRPr>
          </a:p>
          <a:p>
            <a:r>
              <a:rPr lang="en-US" sz="1200" dirty="0" smtClean="0">
                <a:effectLst/>
                <a:latin typeface="Times New Roman"/>
                <a:ea typeface="Lucida Grande"/>
              </a:rPr>
              <a:t>Number two,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10</a:t>
            </a:fld>
            <a:endParaRPr lang="en-US"/>
          </a:p>
        </p:txBody>
      </p:sp>
    </p:spTree>
    <p:extLst>
      <p:ext uri="{BB962C8B-B14F-4D97-AF65-F5344CB8AC3E}">
        <p14:creationId xmlns:p14="http://schemas.microsoft.com/office/powerpoint/2010/main" val="162621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 Central Person, representing God’s position, must interact with someone who represents the Archangel, in such a way that they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11</a:t>
            </a:fld>
            <a:endParaRPr lang="en-US"/>
          </a:p>
        </p:txBody>
      </p:sp>
    </p:spTree>
    <p:extLst>
      <p:ext uri="{BB962C8B-B14F-4D97-AF65-F5344CB8AC3E}">
        <p14:creationId xmlns:p14="http://schemas.microsoft.com/office/powerpoint/2010/main" val="105508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reverse what took place in the Fall. This means that the person in the position of the Archangel must not kill the Central Person. Instead, they must be led to overcome their fallen nature and to unite with and support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12</a:t>
            </a:fld>
            <a:endParaRPr lang="en-US"/>
          </a:p>
        </p:txBody>
      </p:sp>
    </p:spTree>
    <p:extLst>
      <p:ext uri="{BB962C8B-B14F-4D97-AF65-F5344CB8AC3E}">
        <p14:creationId xmlns:p14="http://schemas.microsoft.com/office/powerpoint/2010/main" val="221266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God’s Central Person.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13</a:t>
            </a:fld>
            <a:endParaRPr lang="en-US"/>
          </a:p>
        </p:txBody>
      </p:sp>
    </p:spTree>
    <p:extLst>
      <p:ext uri="{BB962C8B-B14F-4D97-AF65-F5344CB8AC3E}">
        <p14:creationId xmlns:p14="http://schemas.microsoft.com/office/powerpoint/2010/main" val="284479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Lucida Grande"/>
                <a:cs typeface="Times New Roman"/>
              </a:rPr>
              <a:t>In Adam’s family Abel, the younger son, represented God’s position. Cain, his older brother, represented the Archangel. </a:t>
            </a:r>
            <a:endParaRPr lang="en-US" sz="1200" dirty="0" smtClean="0">
              <a:effectLst/>
              <a:latin typeface="Lucida Grande"/>
              <a:ea typeface="Lucida Grande"/>
              <a:cs typeface="Times New Roman"/>
            </a:endParaRPr>
          </a:p>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God loved both Cain and Abel, but He needed Cain to love Abel to overcome the Fall. </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Tragically Cain could not follow God’s advice and he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14</a:t>
            </a:fld>
            <a:endParaRPr lang="en-US"/>
          </a:p>
        </p:txBody>
      </p:sp>
    </p:spTree>
    <p:extLst>
      <p:ext uri="{BB962C8B-B14F-4D97-AF65-F5344CB8AC3E}">
        <p14:creationId xmlns:p14="http://schemas.microsoft.com/office/powerpoint/2010/main" val="390415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murdered Abel. Instead of reversing the Fall, the fall was repeated.</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After Cain murdered Abel it was many generations before God was able to find someone else through whom He could work. </a:t>
            </a:r>
            <a:endParaRPr lang="en-US" sz="1200" dirty="0" smtClean="0">
              <a:effectLst/>
              <a:latin typeface="Lucida Grande"/>
              <a:ea typeface="Lucida Grande"/>
              <a:cs typeface="Times New Roman"/>
            </a:endParaRPr>
          </a:p>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Finally God found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15</a:t>
            </a:fld>
            <a:endParaRPr lang="en-US"/>
          </a:p>
        </p:txBody>
      </p:sp>
    </p:spTree>
    <p:extLst>
      <p:ext uri="{BB962C8B-B14F-4D97-AF65-F5344CB8AC3E}">
        <p14:creationId xmlns:p14="http://schemas.microsoft.com/office/powerpoint/2010/main" val="215172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Noah. The story of Noah, the Ark, and the flood is well known. It is often considered to be nothing more than a myth or a story for children. However, the story of Noah reveals God’s urgent desire to send the Messiah. With Noah’s family God made His second attempt to prepare a foundation upon which He could send the Messiah by establishing the necessary indemnity conditions.</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The first condition, which is the condition to restore Adam and Eve’s lack of faith was fulfilled by Noah when he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16</a:t>
            </a:fld>
            <a:endParaRPr lang="en-US"/>
          </a:p>
        </p:txBody>
      </p:sp>
    </p:spTree>
    <p:extLst>
      <p:ext uri="{BB962C8B-B14F-4D97-AF65-F5344CB8AC3E}">
        <p14:creationId xmlns:p14="http://schemas.microsoft.com/office/powerpoint/2010/main" val="394037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built the ark. He persevered through years of ridicule and even his family thought he was crazy. But Noah never gave up and because he built the ark, his family, including his 3 sons and their wives were saved.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After the flood had passed and Noah’s family had settled once again on the land, God wanted to send the Messiah to Noah’s family, but first,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17</a:t>
            </a:fld>
            <a:endParaRPr lang="en-US"/>
          </a:p>
        </p:txBody>
      </p:sp>
    </p:spTree>
    <p:extLst>
      <p:ext uri="{BB962C8B-B14F-4D97-AF65-F5344CB8AC3E}">
        <p14:creationId xmlns:p14="http://schemas.microsoft.com/office/powerpoint/2010/main" val="270913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Noah’s sons had to fulfill the indemnity condition to reverse the Fallen Nature, and in so doing complete the foundation for the Messiah. </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Ham, who was the second born son, was to unite in heart with his father, then together, they would help his older brother, Shem, overcome his fallen nature.</a:t>
            </a:r>
            <a:endParaRPr lang="en-US" sz="1200" dirty="0" smtClean="0">
              <a:effectLst/>
              <a:latin typeface="Lucida Grande"/>
              <a:ea typeface="Lucida Grande"/>
              <a:cs typeface="Times New Roman"/>
            </a:endParaRPr>
          </a:p>
          <a:p>
            <a:r>
              <a:rPr lang="en-US" sz="1200" dirty="0" smtClean="0">
                <a:effectLst/>
                <a:latin typeface="Times New Roman"/>
                <a:ea typeface="Lucida Grande"/>
              </a:rPr>
              <a:t>Sadly, Ham could not believe that his father was in God’s position. On one occasion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18</a:t>
            </a:fld>
            <a:endParaRPr lang="en-US"/>
          </a:p>
        </p:txBody>
      </p:sp>
    </p:spTree>
    <p:extLst>
      <p:ext uri="{BB962C8B-B14F-4D97-AF65-F5344CB8AC3E}">
        <p14:creationId xmlns:p14="http://schemas.microsoft.com/office/powerpoint/2010/main" val="4372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Noah became drunk and fell asleep naked in his tent.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19</a:t>
            </a:fld>
            <a:endParaRPr lang="en-US"/>
          </a:p>
        </p:txBody>
      </p:sp>
    </p:spTree>
    <p:extLst>
      <p:ext uri="{BB962C8B-B14F-4D97-AF65-F5344CB8AC3E}">
        <p14:creationId xmlns:p14="http://schemas.microsoft.com/office/powerpoint/2010/main" val="260391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 new Adam. If that person overcomes the temptations of this fallen world and is able to stand as God’s true son, together with his bride, in the position of Eve, he will be able to establish a family in which God’s ideal is realized. Through that family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a:t>
            </a:fld>
            <a:endParaRPr lang="en-US"/>
          </a:p>
        </p:txBody>
      </p:sp>
    </p:spTree>
    <p:extLst>
      <p:ext uri="{BB962C8B-B14F-4D97-AF65-F5344CB8AC3E}">
        <p14:creationId xmlns:p14="http://schemas.microsoft.com/office/powerpoint/2010/main" val="422025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Ham walked into the tent, and felt ashamed instead of respecting his father. He then convinced his brothers that Noah had done something sinful. They then took a blanket,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20</a:t>
            </a:fld>
            <a:endParaRPr lang="en-US"/>
          </a:p>
        </p:txBody>
      </p:sp>
    </p:spTree>
    <p:extLst>
      <p:ext uri="{BB962C8B-B14F-4D97-AF65-F5344CB8AC3E}">
        <p14:creationId xmlns:p14="http://schemas.microsoft.com/office/powerpoint/2010/main" val="324223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and walking backwards, covered him. </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When Noah awoke, he cursed the descendants of Ham. Noah’s family came to reflect the fallen nature instead of God’s nature. This is why God was unable to send the Messiah to Noah’s family.</a:t>
            </a:r>
            <a:endParaRPr lang="en-US" sz="1200" dirty="0" smtClean="0">
              <a:effectLst/>
              <a:latin typeface="Lucida Grande"/>
              <a:ea typeface="Lucida Grande"/>
              <a:cs typeface="Times New Roman"/>
            </a:endParaRPr>
          </a:p>
          <a:p>
            <a:r>
              <a:rPr lang="en-US" sz="1200" dirty="0" smtClean="0">
                <a:effectLst/>
                <a:latin typeface="Times New Roman"/>
                <a:ea typeface="Lucida Grande"/>
              </a:rPr>
              <a:t>God had wanted to make a new beginning through Noah’s family. He removed the surrounding civilization through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21</a:t>
            </a:fld>
            <a:endParaRPr lang="en-US"/>
          </a:p>
        </p:txBody>
      </p:sp>
    </p:spTree>
    <p:extLst>
      <p:ext uri="{BB962C8B-B14F-4D97-AF65-F5344CB8AC3E}">
        <p14:creationId xmlns:p14="http://schemas.microsoft.com/office/powerpoint/2010/main" val="319307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 flood so that Noah’s family could prepare the foundation for the Messiah without interference. If God could have sent the Messiah to Noah’s family, Noah’s family could have been restored, and the sin of Adam of Eve could have been removed. From that point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22</a:t>
            </a:fld>
            <a:endParaRPr lang="en-US"/>
          </a:p>
        </p:txBody>
      </p:sp>
    </p:spTree>
    <p:extLst>
      <p:ext uri="{BB962C8B-B14F-4D97-AF65-F5344CB8AC3E}">
        <p14:creationId xmlns:p14="http://schemas.microsoft.com/office/powerpoint/2010/main" val="4085904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God’s Ideal, a world of goodness, could have emerged. </a:t>
            </a:r>
            <a:endParaRPr lang="en-US" sz="1200" dirty="0" smtClean="0">
              <a:effectLst/>
              <a:latin typeface="Lucida Grande"/>
              <a:ea typeface="Lucida Grande"/>
              <a:cs typeface="Times New Roman"/>
            </a:endParaRPr>
          </a:p>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After Noah, God waited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23</a:t>
            </a:fld>
            <a:endParaRPr lang="en-US"/>
          </a:p>
        </p:txBody>
      </p:sp>
    </p:spTree>
    <p:extLst>
      <p:ext uri="{BB962C8B-B14F-4D97-AF65-F5344CB8AC3E}">
        <p14:creationId xmlns:p14="http://schemas.microsoft.com/office/powerpoint/2010/main" val="3948931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rPr>
              <a:t>400 years before calling another Central Person who would be able to prepare a foundation for the Messiah. The person he called was Abraham. Abraham’s family was God’s 3</a:t>
            </a:r>
            <a:r>
              <a:rPr lang="en-US" sz="1200" baseline="30000" dirty="0" smtClean="0">
                <a:effectLst/>
                <a:latin typeface="Times New Roman"/>
                <a:ea typeface="Lucida Grande"/>
              </a:rPr>
              <a:t>rd</a:t>
            </a:r>
            <a:r>
              <a:rPr lang="en-US" sz="1200" dirty="0" smtClean="0">
                <a:effectLst/>
                <a:latin typeface="Times New Roman"/>
                <a:ea typeface="Lucida Grande"/>
              </a:rPr>
              <a:t> attempt to prepare a foundation upon which He could send the Messiah. God called </a:t>
            </a:r>
            <a:endParaRPr lang="en-US" dirty="0" smtClean="0"/>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24</a:t>
            </a:fld>
            <a:endParaRPr lang="en-US"/>
          </a:p>
        </p:txBody>
      </p:sp>
    </p:spTree>
    <p:extLst>
      <p:ext uri="{BB962C8B-B14F-4D97-AF65-F5344CB8AC3E}">
        <p14:creationId xmlns:p14="http://schemas.microsoft.com/office/powerpoint/2010/main" val="214013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Abraham to leave his home, guiding him to the land of Canaan. There God made a covenant with Abraham. God intended to bless Abraham’s family and from his family raise up a great people who would be able to receive the Messiah. Once again, a family, this time Abraham’s, was to prepare a foundation for the Messiah.</a:t>
            </a:r>
            <a:endParaRPr lang="en-US" sz="1200" dirty="0" smtClean="0">
              <a:effectLst/>
              <a:latin typeface="Lucida Grande"/>
              <a:ea typeface="Lucida Grande"/>
              <a:cs typeface="Times New Roman"/>
            </a:endParaRPr>
          </a:p>
          <a:p>
            <a:r>
              <a:rPr lang="en-US" sz="1200" dirty="0" smtClean="0">
                <a:effectLst/>
                <a:latin typeface="Times New Roman"/>
                <a:ea typeface="Lucida Grande"/>
              </a:rPr>
              <a:t>God asked Abraham to make an offering that consisted of dividing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25</a:t>
            </a:fld>
            <a:endParaRPr lang="en-US"/>
          </a:p>
        </p:txBody>
      </p:sp>
    </p:spTree>
    <p:extLst>
      <p:ext uri="{BB962C8B-B14F-4D97-AF65-F5344CB8AC3E}">
        <p14:creationId xmlns:p14="http://schemas.microsoft.com/office/powerpoint/2010/main" val="1365463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a cow, a ram, a she goat, and two birds in half. He divided the cow and the ram and the she goat, but he did not divide the 2 birds. At that point Abraham fell asleep and upon awakening found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26</a:t>
            </a:fld>
            <a:endParaRPr lang="en-US"/>
          </a:p>
        </p:txBody>
      </p:sp>
    </p:spTree>
    <p:extLst>
      <p:ext uri="{BB962C8B-B14F-4D97-AF65-F5344CB8AC3E}">
        <p14:creationId xmlns:p14="http://schemas.microsoft.com/office/powerpoint/2010/main" val="699576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birds of prey eating the offering. This was a sign, that Abraham’s offering was not acceptable. Abraham had failed to fulfill the foundation of faith for the coming Messiah. </a:t>
            </a:r>
            <a:endParaRPr lang="en-US" sz="1200" dirty="0" smtClean="0">
              <a:effectLst/>
              <a:latin typeface="Lucida Grande"/>
              <a:ea typeface="Lucida Grande"/>
              <a:cs typeface="Times New Roman"/>
            </a:endParaRPr>
          </a:p>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What could God do? Although God does not usually give us a second chance, on the foundation of Abel’s offering and the offering of Noah, God called on Abraham to make a greater condition of faith.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He told him to offer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27</a:t>
            </a:fld>
            <a:endParaRPr lang="en-US"/>
          </a:p>
        </p:txBody>
      </p:sp>
    </p:spTree>
    <p:extLst>
      <p:ext uri="{BB962C8B-B14F-4D97-AF65-F5344CB8AC3E}">
        <p14:creationId xmlns:p14="http://schemas.microsoft.com/office/powerpoint/2010/main" val="44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his son, Isaac. It would have been easier for Abraham to take his own life – and so, in being willing to offer Isaac, Abraham died and was born again through Isaac’s faith. Not only is Abraham willing to offer Isaac, but Isaac, because of his deep trust and love for his father, was a willing offering. This is one of the most remarkable stories of the Bible. When God sees Abraham’s faith, he sends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28</a:t>
            </a:fld>
            <a:endParaRPr lang="en-US"/>
          </a:p>
        </p:txBody>
      </p:sp>
    </p:spTree>
    <p:extLst>
      <p:ext uri="{BB962C8B-B14F-4D97-AF65-F5344CB8AC3E}">
        <p14:creationId xmlns:p14="http://schemas.microsoft.com/office/powerpoint/2010/main" val="243104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an angel to stop him from killing Isaac.</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Then Abraham and Isaac found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29</a:t>
            </a:fld>
            <a:endParaRPr lang="en-US"/>
          </a:p>
        </p:txBody>
      </p:sp>
    </p:spTree>
    <p:extLst>
      <p:ext uri="{BB962C8B-B14F-4D97-AF65-F5344CB8AC3E}">
        <p14:creationId xmlns:p14="http://schemas.microsoft.com/office/powerpoint/2010/main" val="86107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all people will be able to return to God and participate in God’s ideal of creation.</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a:t>
            </a:fld>
            <a:endParaRPr lang="en-US"/>
          </a:p>
        </p:txBody>
      </p:sp>
    </p:spTree>
    <p:extLst>
      <p:ext uri="{BB962C8B-B14F-4D97-AF65-F5344CB8AC3E}">
        <p14:creationId xmlns:p14="http://schemas.microsoft.com/office/powerpoint/2010/main" val="1666942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a ram caught in a thicket, and they offered the ram to God. This became the offering that fulfilled the indemnity condition of faith in preparation for God to send the Messiah.</a:t>
            </a:r>
            <a:endParaRPr lang="en-US" sz="1200" dirty="0" smtClean="0">
              <a:effectLst/>
              <a:latin typeface="Lucida Grande"/>
              <a:ea typeface="Lucida Grande"/>
              <a:cs typeface="Times New Roman"/>
            </a:endParaRPr>
          </a:p>
          <a:p>
            <a:r>
              <a:rPr lang="en-US" sz="1200" dirty="0" smtClean="0">
                <a:effectLst/>
                <a:latin typeface="Times New Roman"/>
                <a:ea typeface="Lucida Grande"/>
              </a:rPr>
              <a:t>For the condition to reverse the fallen nature, again God would work through 2 brothers, one elder in the position of the Archangel and one younger in the position to represent God’s side. These were Isaacs 2 sons, Esau and Jacob.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30</a:t>
            </a:fld>
            <a:endParaRPr lang="en-US"/>
          </a:p>
        </p:txBody>
      </p:sp>
    </p:spTree>
    <p:extLst>
      <p:ext uri="{BB962C8B-B14F-4D97-AF65-F5344CB8AC3E}">
        <p14:creationId xmlns:p14="http://schemas.microsoft.com/office/powerpoint/2010/main" val="123299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Esau was the first-born, and like Cain, he represented the fallen lineage of the Archangel. Jacob was the 2</a:t>
            </a:r>
            <a:r>
              <a:rPr lang="en-US" sz="1200" baseline="30000" dirty="0" smtClean="0">
                <a:effectLst/>
                <a:latin typeface="Times New Roman"/>
                <a:ea typeface="Lucida Grande"/>
                <a:cs typeface="Times New Roman"/>
              </a:rPr>
              <a:t>nd</a:t>
            </a:r>
            <a:r>
              <a:rPr lang="en-US" sz="1200" dirty="0" smtClean="0">
                <a:effectLst/>
                <a:latin typeface="Times New Roman"/>
                <a:ea typeface="Lucida Grande"/>
                <a:cs typeface="Times New Roman"/>
              </a:rPr>
              <a:t> born, representing God’s side. In this story we begin to see the important role of women in God’s providence. Their mother, Rebecca, recognized that Esau, the elder son, was not good. She realized that if the blessing went from Isaac to him, it would be lost. And so she focused on Jacob, and raised him, guiding him to seek the position of his elder brother.</a:t>
            </a:r>
            <a:endParaRPr lang="en-US" sz="1200" dirty="0" smtClean="0">
              <a:effectLst/>
              <a:latin typeface="Lucida Grande"/>
              <a:ea typeface="Lucida Grande"/>
              <a:cs typeface="Times New Roman"/>
            </a:endParaRPr>
          </a:p>
        </p:txBody>
      </p:sp>
      <p:sp>
        <p:nvSpPr>
          <p:cNvPr id="4" name="Slide Number Placeholder 3"/>
          <p:cNvSpPr>
            <a:spLocks noGrp="1"/>
          </p:cNvSpPr>
          <p:nvPr>
            <p:ph type="sldNum" sz="quarter" idx="10"/>
          </p:nvPr>
        </p:nvSpPr>
        <p:spPr/>
        <p:txBody>
          <a:bodyPr/>
          <a:lstStyle/>
          <a:p>
            <a:fld id="{379CDB0F-6316-4B28-8D8E-AC8B92CEB0AB}" type="slidenum">
              <a:rPr lang="en-US" smtClean="0"/>
              <a:t>31</a:t>
            </a:fld>
            <a:endParaRPr lang="en-US"/>
          </a:p>
        </p:txBody>
      </p:sp>
    </p:spTree>
    <p:extLst>
      <p:ext uri="{BB962C8B-B14F-4D97-AF65-F5344CB8AC3E}">
        <p14:creationId xmlns:p14="http://schemas.microsoft.com/office/powerpoint/2010/main" val="2586751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cs typeface="Times New Roman"/>
              </a:rPr>
              <a:t>One day Esau came back from an unsuccessful hunting trip. He was extremely hungry and he demanded food from Jacob. Jacob saw it as an opportunity and asked his brother to allow him to take the position of first-born in exchange for some bread and lentil soup.</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32</a:t>
            </a:fld>
            <a:endParaRPr lang="en-US"/>
          </a:p>
        </p:txBody>
      </p:sp>
    </p:spTree>
    <p:extLst>
      <p:ext uri="{BB962C8B-B14F-4D97-AF65-F5344CB8AC3E}">
        <p14:creationId xmlns:p14="http://schemas.microsoft.com/office/powerpoint/2010/main" val="258675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Later, in his old age, Isaac called Esau and told him that he will give him the blessing if he will go out and catch the wild game and prepare him a meal. </a:t>
            </a:r>
            <a:r>
              <a:rPr lang="en-US" sz="1200" dirty="0" smtClean="0">
                <a:effectLst/>
                <a:latin typeface="Times New Roman"/>
                <a:ea typeface="Lucida Grande"/>
              </a:rPr>
              <a:t>But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33</a:t>
            </a:fld>
            <a:endParaRPr lang="en-US"/>
          </a:p>
        </p:txBody>
      </p:sp>
    </p:spTree>
    <p:extLst>
      <p:ext uri="{BB962C8B-B14F-4D97-AF65-F5344CB8AC3E}">
        <p14:creationId xmlns:p14="http://schemas.microsoft.com/office/powerpoint/2010/main" val="2594455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rPr>
              <a:t>Rebecca sent Jacob to Isaac, with the meal, dressed to look like Esau. Isaac, in his old age, was almost blind and did realize it was Jacob, and so he gave the blessing to Jacob. </a:t>
            </a:r>
            <a:endParaRPr lang="en-US" dirty="0" smtClean="0"/>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34</a:t>
            </a:fld>
            <a:endParaRPr lang="en-US"/>
          </a:p>
        </p:txBody>
      </p:sp>
    </p:spTree>
    <p:extLst>
      <p:ext uri="{BB962C8B-B14F-4D97-AF65-F5344CB8AC3E}">
        <p14:creationId xmlns:p14="http://schemas.microsoft.com/office/powerpoint/2010/main" val="2489689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When Esau learned what had happened he became furious and he made a pledge that he would kill his brother. Rebecca, then told Jacob to run away and go live with his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35</a:t>
            </a:fld>
            <a:endParaRPr lang="en-US"/>
          </a:p>
        </p:txBody>
      </p:sp>
    </p:spTree>
    <p:extLst>
      <p:ext uri="{BB962C8B-B14F-4D97-AF65-F5344CB8AC3E}">
        <p14:creationId xmlns:p14="http://schemas.microsoft.com/office/powerpoint/2010/main" val="2906643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Uncle Laban.</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Jacob lived under his uncle for 20 years. His uncle took advantage of him repeatedly. God eventually blessed Jacob with great wealth, commanding him to return to his brother on the 21</a:t>
            </a:r>
            <a:r>
              <a:rPr lang="en-US" sz="1200" baseline="30000" dirty="0" smtClean="0">
                <a:effectLst/>
                <a:latin typeface="Times New Roman"/>
                <a:ea typeface="Lucida Grande"/>
                <a:cs typeface="Times New Roman"/>
              </a:rPr>
              <a:t>st</a:t>
            </a:r>
            <a:r>
              <a:rPr lang="en-US" sz="1200" dirty="0" smtClean="0">
                <a:effectLst/>
                <a:latin typeface="Times New Roman"/>
                <a:ea typeface="Lucida Grande"/>
                <a:cs typeface="Times New Roman"/>
              </a:rPr>
              <a:t> year of exile.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36</a:t>
            </a:fld>
            <a:endParaRPr lang="en-US"/>
          </a:p>
        </p:txBody>
      </p:sp>
    </p:spTree>
    <p:extLst>
      <p:ext uri="{BB962C8B-B14F-4D97-AF65-F5344CB8AC3E}">
        <p14:creationId xmlns:p14="http://schemas.microsoft.com/office/powerpoint/2010/main" val="3702737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On the way God send an angel to block his way, is giving him the opportunity to restore the dominion over the angels. All night Jacob wrestled with the angel, but finally the angel struck Jacob the hollow of his thigh – close to that part of the body that caused Adam to sin. The angel then told Jacob to release him, but Jacob answered, “I will not release you, unless you bless me!” And the angel blessed Jacob and changed his name from Jacob to Israel.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The next day Jacob, (now Israel) went on to meet his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37</a:t>
            </a:fld>
            <a:endParaRPr lang="en-US"/>
          </a:p>
        </p:txBody>
      </p:sp>
    </p:spTree>
    <p:extLst>
      <p:ext uri="{BB962C8B-B14F-4D97-AF65-F5344CB8AC3E}">
        <p14:creationId xmlns:p14="http://schemas.microsoft.com/office/powerpoint/2010/main" val="1869758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brother Esau. With amazing humility Jacob offered absolutely everything he had to his brother, and they finally embraced.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This was one of the great moments in human history. For the first time, God was able to find a family, men and women working together, who were able to fulfill the human portion of responsibility.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38</a:t>
            </a:fld>
            <a:endParaRPr lang="en-US"/>
          </a:p>
        </p:txBody>
      </p:sp>
    </p:spTree>
    <p:extLst>
      <p:ext uri="{BB962C8B-B14F-4D97-AF65-F5344CB8AC3E}">
        <p14:creationId xmlns:p14="http://schemas.microsoft.com/office/powerpoint/2010/main" val="408272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They accomplished the conditions of indemnity to reverse what happened in the Fall. Abraham and Isaac established the condition of faith and with the help of Rebecca, Isaac’s sons, Esau and Jacob, were able to reverse the fallen nature. It is because of this accomplishment that God could send the Messiah to Jacob’s descendants.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At this point you may ask</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39</a:t>
            </a:fld>
            <a:endParaRPr lang="en-US"/>
          </a:p>
        </p:txBody>
      </p:sp>
    </p:spTree>
    <p:extLst>
      <p:ext uri="{BB962C8B-B14F-4D97-AF65-F5344CB8AC3E}">
        <p14:creationId xmlns:p14="http://schemas.microsoft.com/office/powerpoint/2010/main" val="352030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cs typeface="Times New Roman"/>
              </a:rPr>
              <a:t>In this session we will look at God’s effort to prepare for the Messiah in Adam’s family, Noah’s family and Abraham’s family.</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a:t>
            </a:fld>
            <a:endParaRPr lang="en-US"/>
          </a:p>
        </p:txBody>
      </p:sp>
    </p:spTree>
    <p:extLst>
      <p:ext uri="{BB962C8B-B14F-4D97-AF65-F5344CB8AC3E}">
        <p14:creationId xmlns:p14="http://schemas.microsoft.com/office/powerpoint/2010/main" val="88756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9700" algn="l"/>
                <a:tab pos="457200" algn="l"/>
              </a:tabLst>
            </a:pPr>
            <a:r>
              <a:rPr lang="en-US" sz="1200" dirty="0" smtClean="0">
                <a:effectLst/>
                <a:latin typeface="Times New Roman"/>
                <a:ea typeface="Lucida Grande"/>
                <a:cs typeface="Times New Roman"/>
              </a:rPr>
              <a:t>“why didn’t the Messiah come?” It wasn’t until 2,000 years later that Jesus was born in Israel. There are 2 reasons</a:t>
            </a:r>
            <a:r>
              <a:rPr lang="en-US" sz="1200" dirty="0" smtClean="0">
                <a:effectLst/>
                <a:latin typeface="Lucida Grande"/>
                <a:ea typeface="Lucida Grande"/>
                <a:cs typeface="Times New Roman"/>
              </a:rPr>
              <a:t>:</a:t>
            </a:r>
          </a:p>
          <a:p>
            <a:r>
              <a:rPr lang="en-US" sz="1200" dirty="0" smtClean="0">
                <a:effectLst/>
                <a:latin typeface="Times New Roman"/>
                <a:ea typeface="Lucida Grande"/>
              </a:rPr>
              <a:t>First, at the time of Adam and Noah, God just needed to restore one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40</a:t>
            </a:fld>
            <a:endParaRPr lang="en-US"/>
          </a:p>
        </p:txBody>
      </p:sp>
    </p:spTree>
    <p:extLst>
      <p:ext uri="{BB962C8B-B14F-4D97-AF65-F5344CB8AC3E}">
        <p14:creationId xmlns:p14="http://schemas.microsoft.com/office/powerpoint/2010/main" val="3806151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family – that would have been enough. But after Noah, God had to deal with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41</a:t>
            </a:fld>
            <a:endParaRPr lang="en-US"/>
          </a:p>
        </p:txBody>
      </p:sp>
    </p:spTree>
    <p:extLst>
      <p:ext uri="{BB962C8B-B14F-4D97-AF65-F5344CB8AC3E}">
        <p14:creationId xmlns:p14="http://schemas.microsoft.com/office/powerpoint/2010/main" val="81434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 kingdoms and empires of the fallen world. This meant that preparing a family foundation for the Messiah was no longer enough. If the evil world has kingdoms and empires with vast armies, a family will be unable to protect the coming Messiah. For this reason God must prepare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42</a:t>
            </a:fld>
            <a:endParaRPr lang="en-US"/>
          </a:p>
        </p:txBody>
      </p:sp>
    </p:spTree>
    <p:extLst>
      <p:ext uri="{BB962C8B-B14F-4D97-AF65-F5344CB8AC3E}">
        <p14:creationId xmlns:p14="http://schemas.microsoft.com/office/powerpoint/2010/main" val="4262467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a nation before He can send the Messiah. Therefore after Abraham, Isaac, and Jacob’s victory, God began to plan for the preparation of a nation to receive the Messiah. This would be the mission of Moses.</a:t>
            </a:r>
            <a:endParaRPr lang="en-US" sz="1200" dirty="0" smtClean="0">
              <a:effectLst/>
              <a:latin typeface="Lucida Grande"/>
              <a:ea typeface="Lucida Grande"/>
              <a:cs typeface="Times New Roman"/>
            </a:endParaRPr>
          </a:p>
          <a:p>
            <a:r>
              <a:rPr lang="en-US" sz="1200" dirty="0" smtClean="0">
                <a:effectLst/>
                <a:latin typeface="Times New Roman"/>
                <a:ea typeface="Lucida Grande"/>
              </a:rPr>
              <a:t>The second reason the Messiah did not come for 2,000 more years is that the preparation of a nation did not go well.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43</a:t>
            </a:fld>
            <a:endParaRPr lang="en-US"/>
          </a:p>
        </p:txBody>
      </p:sp>
    </p:spTree>
    <p:extLst>
      <p:ext uri="{BB962C8B-B14F-4D97-AF65-F5344CB8AC3E}">
        <p14:creationId xmlns:p14="http://schemas.microsoft.com/office/powerpoint/2010/main" val="2847915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 Israelites, as a people, had a hard time to overcome their fallen nature. It was difficult for them to support and follow the Central Persons God called to represent Him.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44</a:t>
            </a:fld>
            <a:endParaRPr lang="en-US"/>
          </a:p>
        </p:txBody>
      </p:sp>
    </p:spTree>
    <p:extLst>
      <p:ext uri="{BB962C8B-B14F-4D97-AF65-F5344CB8AC3E}">
        <p14:creationId xmlns:p14="http://schemas.microsoft.com/office/powerpoint/2010/main" val="453656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They turned against Moses, the commandments, and the prophets that were sent to them by God.</a:t>
            </a:r>
            <a:endParaRPr lang="en-US" sz="1200" dirty="0" smtClean="0">
              <a:effectLst/>
              <a:latin typeface="Lucida Grande"/>
              <a:ea typeface="Lucida Grande"/>
              <a:cs typeface="Times New Roman"/>
            </a:endParaRPr>
          </a:p>
        </p:txBody>
      </p:sp>
      <p:sp>
        <p:nvSpPr>
          <p:cNvPr id="4" name="Slide Number Placeholder 3"/>
          <p:cNvSpPr>
            <a:spLocks noGrp="1"/>
          </p:cNvSpPr>
          <p:nvPr>
            <p:ph type="sldNum" sz="quarter" idx="10"/>
          </p:nvPr>
        </p:nvSpPr>
        <p:spPr/>
        <p:txBody>
          <a:bodyPr/>
          <a:lstStyle/>
          <a:p>
            <a:fld id="{379CDB0F-6316-4B28-8D8E-AC8B92CEB0AB}" type="slidenum">
              <a:rPr lang="en-US" smtClean="0"/>
              <a:t>45</a:t>
            </a:fld>
            <a:endParaRPr lang="en-US"/>
          </a:p>
        </p:txBody>
      </p:sp>
    </p:spTree>
    <p:extLst>
      <p:ext uri="{BB962C8B-B14F-4D97-AF65-F5344CB8AC3E}">
        <p14:creationId xmlns:p14="http://schemas.microsoft.com/office/powerpoint/2010/main" val="780341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tab pos="139700" algn="l"/>
                <a:tab pos="457200" algn="l"/>
              </a:tabLst>
              <a:defRPr/>
            </a:pPr>
            <a:r>
              <a:rPr lang="en-US" sz="1200" dirty="0" smtClean="0">
                <a:effectLst/>
                <a:latin typeface="Times New Roman"/>
                <a:ea typeface="Lucida Grande"/>
              </a:rPr>
              <a:t>What are the lessons to be learned from God’s effort in </a:t>
            </a:r>
            <a:r>
              <a:rPr lang="en-US" sz="1200" dirty="0" smtClean="0">
                <a:effectLst/>
                <a:latin typeface="Times New Roman"/>
                <a:ea typeface="Lucida Grande"/>
                <a:cs typeface="Times New Roman"/>
              </a:rPr>
              <a:t>Adam’s Family, Noah’s family, and Abraham’s family to prepare a place where God can send the Messiah?</a:t>
            </a:r>
            <a:endParaRPr lang="en-US" sz="1200" dirty="0" smtClean="0">
              <a:effectLst/>
              <a:latin typeface="Lucida Grande"/>
              <a:ea typeface="Lucida Grande"/>
              <a:cs typeface="Times New Roman"/>
            </a:endParaRPr>
          </a:p>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r>
              <a:rPr lang="en-US" sz="1200" dirty="0" smtClean="0">
                <a:effectLst/>
                <a:latin typeface="Times New Roman"/>
                <a:ea typeface="Lucida Grande"/>
              </a:rPr>
              <a:t>First, we learn that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46</a:t>
            </a:fld>
            <a:endParaRPr lang="en-US"/>
          </a:p>
        </p:txBody>
      </p:sp>
    </p:spTree>
    <p:extLst>
      <p:ext uri="{BB962C8B-B14F-4D97-AF65-F5344CB8AC3E}">
        <p14:creationId xmlns:p14="http://schemas.microsoft.com/office/powerpoint/2010/main" val="188310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rPr>
              <a:t>God is working to restore his children according to a clear set of principles. And if we can understand those principles, we can understand how God is working in our individual lives to prepare us.</a:t>
            </a:r>
            <a:r>
              <a:rPr lang="en-US" dirty="0" smtClean="0">
                <a:effectLst/>
              </a:rPr>
              <a:t> </a:t>
            </a: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47</a:t>
            </a:fld>
            <a:endParaRPr lang="en-US"/>
          </a:p>
        </p:txBody>
      </p:sp>
    </p:spTree>
    <p:extLst>
      <p:ext uri="{BB962C8B-B14F-4D97-AF65-F5344CB8AC3E}">
        <p14:creationId xmlns:p14="http://schemas.microsoft.com/office/powerpoint/2010/main" val="3558916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rPr>
              <a:t>Secondly, we can see God’s unchanging love for us. His absolute determination to save His fallen children. No matter how many times we fail, God does not give up. </a:t>
            </a:r>
            <a:r>
              <a:rPr lang="en-US" sz="1200" dirty="0" smtClean="0">
                <a:effectLst/>
                <a:latin typeface="Times New Roman"/>
                <a:ea typeface="Lucida Grande"/>
                <a:cs typeface="Times New Roman"/>
              </a:rPr>
              <a:t> </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48</a:t>
            </a:fld>
            <a:endParaRPr lang="en-US"/>
          </a:p>
        </p:txBody>
      </p:sp>
    </p:spTree>
    <p:extLst>
      <p:ext uri="{BB962C8B-B14F-4D97-AF65-F5344CB8AC3E}">
        <p14:creationId xmlns:p14="http://schemas.microsoft.com/office/powerpoint/2010/main" val="1971416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cs typeface="Times New Roman"/>
              </a:rPr>
              <a:t>And finally, we can see how important it is that people fulfill their portion of responsibility. God loves us and is working to save us, but we have responsibility. Our part is to first demonstrate faith in God and second is to overcome our fallen nature, our tendency to rebel, and support that person whom God has chosen to represent him.</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49</a:t>
            </a:fld>
            <a:endParaRPr lang="en-US"/>
          </a:p>
        </p:txBody>
      </p:sp>
    </p:spTree>
    <p:extLst>
      <p:ext uri="{BB962C8B-B14F-4D97-AF65-F5344CB8AC3E}">
        <p14:creationId xmlns:p14="http://schemas.microsoft.com/office/powerpoint/2010/main" val="367973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cs typeface="Times New Roman"/>
              </a:rPr>
              <a:t>the Messiah, God requires that we, fallen humanity, fulfill our portion of responsibility. What is our portion of responsibility? It is to reverse what took place in the Fall. We gave that a name – we called it indemnity.</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5</a:t>
            </a:fld>
            <a:endParaRPr lang="en-US"/>
          </a:p>
        </p:txBody>
      </p:sp>
    </p:spTree>
    <p:extLst>
      <p:ext uri="{BB962C8B-B14F-4D97-AF65-F5344CB8AC3E}">
        <p14:creationId xmlns:p14="http://schemas.microsoft.com/office/powerpoint/2010/main" val="4426406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joining us. In the next session we will take a look at the history leading up to the birth of the Messiah, Jesus, and then compare that to the history leading up to the return of Messiah, what is called the Second Coming. I think you will find it quite amazing.</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50</a:t>
            </a:fld>
            <a:endParaRPr lang="en-US"/>
          </a:p>
        </p:txBody>
      </p:sp>
    </p:spTree>
    <p:extLst>
      <p:ext uri="{BB962C8B-B14F-4D97-AF65-F5344CB8AC3E}">
        <p14:creationId xmlns:p14="http://schemas.microsoft.com/office/powerpoint/2010/main" val="247958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To go further into detail, God will choose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6</a:t>
            </a:fld>
            <a:endParaRPr lang="en-US"/>
          </a:p>
        </p:txBody>
      </p:sp>
    </p:spTree>
    <p:extLst>
      <p:ext uri="{BB962C8B-B14F-4D97-AF65-F5344CB8AC3E}">
        <p14:creationId xmlns:p14="http://schemas.microsoft.com/office/powerpoint/2010/main" val="333768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Lucida Grande"/>
                <a:cs typeface="Times New Roman"/>
              </a:rPr>
              <a:t>a central person to represent humanity, who can take on the task of making the condition of indemnity to reverse the Fall. In Adam’s family that person was Abel.</a:t>
            </a:r>
            <a:endParaRPr lang="en-US" sz="1200" dirty="0" smtClean="0">
              <a:effectLst/>
              <a:latin typeface="Lucida Grande"/>
              <a:ea typeface="Lucida Grande"/>
              <a:cs typeface="Times New Roman"/>
            </a:endParaRPr>
          </a:p>
          <a:p>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7</a:t>
            </a:fld>
            <a:endParaRPr lang="en-US"/>
          </a:p>
        </p:txBody>
      </p:sp>
    </p:spTree>
    <p:extLst>
      <p:ext uri="{BB962C8B-B14F-4D97-AF65-F5344CB8AC3E}">
        <p14:creationId xmlns:p14="http://schemas.microsoft.com/office/powerpoint/2010/main" val="338960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96900" algn="l"/>
                <a:tab pos="914400" algn="l"/>
              </a:tabLst>
            </a:pPr>
            <a:r>
              <a:rPr lang="en-US" sz="1200" dirty="0" smtClean="0">
                <a:effectLst/>
                <a:latin typeface="Times New Roman"/>
                <a:ea typeface="Lucida Grande"/>
                <a:cs typeface="Times New Roman"/>
              </a:rPr>
              <a:t>We learned that this indemnity condition to reverse the Fall includes 2 steps.</a:t>
            </a:r>
            <a:endParaRPr lang="en-US" sz="1200" dirty="0" smtClean="0">
              <a:effectLst/>
              <a:latin typeface="Lucida Grande"/>
              <a:ea typeface="Lucida Grande"/>
              <a:cs typeface="Times New Roman"/>
            </a:endParaRPr>
          </a:p>
          <a:p>
            <a:r>
              <a:rPr lang="en-US" sz="1200" dirty="0" smtClean="0">
                <a:effectLst/>
                <a:latin typeface="Times New Roman"/>
                <a:ea typeface="Lucida Grande"/>
              </a:rPr>
              <a:t>Number one, the central person must make a condition of faith.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8</a:t>
            </a:fld>
            <a:endParaRPr lang="en-US"/>
          </a:p>
        </p:txBody>
      </p:sp>
    </p:spTree>
    <p:extLst>
      <p:ext uri="{BB962C8B-B14F-4D97-AF65-F5344CB8AC3E}">
        <p14:creationId xmlns:p14="http://schemas.microsoft.com/office/powerpoint/2010/main" val="376327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Lucida Grande"/>
              </a:rPr>
              <a:t>They must demonstrate their faith in God by making an acceptable offering. Abel did this by </a:t>
            </a:r>
            <a:endParaRPr lang="en-US" dirty="0"/>
          </a:p>
        </p:txBody>
      </p:sp>
      <p:sp>
        <p:nvSpPr>
          <p:cNvPr id="4" name="Slide Number Placeholder 3"/>
          <p:cNvSpPr>
            <a:spLocks noGrp="1"/>
          </p:cNvSpPr>
          <p:nvPr>
            <p:ph type="sldNum" sz="quarter" idx="10"/>
          </p:nvPr>
        </p:nvSpPr>
        <p:spPr/>
        <p:txBody>
          <a:bodyPr/>
          <a:lstStyle/>
          <a:p>
            <a:fld id="{379CDB0F-6316-4B28-8D8E-AC8B92CEB0AB}" type="slidenum">
              <a:rPr lang="en-US" smtClean="0"/>
              <a:t>9</a:t>
            </a:fld>
            <a:endParaRPr lang="en-US"/>
          </a:p>
        </p:txBody>
      </p:sp>
    </p:spTree>
    <p:extLst>
      <p:ext uri="{BB962C8B-B14F-4D97-AF65-F5344CB8AC3E}">
        <p14:creationId xmlns:p14="http://schemas.microsoft.com/office/powerpoint/2010/main" val="228756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9137" y="3503312"/>
            <a:ext cx="16778862" cy="2421138"/>
          </a:xfrm>
        </p:spPr>
        <p:txBody>
          <a:bodyPr/>
          <a:lstStyle/>
          <a:p>
            <a:r>
              <a:t>Click to edit Master title style</a:t>
            </a:r>
          </a:p>
        </p:txBody>
      </p:sp>
      <p:sp>
        <p:nvSpPr>
          <p:cNvPr id="3" name="Subtitle 2"/>
          <p:cNvSpPr>
            <a:spLocks noGrp="1"/>
          </p:cNvSpPr>
          <p:nvPr>
            <p:ph type="subTitle" idx="1"/>
          </p:nvPr>
        </p:nvSpPr>
        <p:spPr>
          <a:xfrm>
            <a:off x="3011497" y="6429375"/>
            <a:ext cx="14036638" cy="2845788"/>
          </a:xfrm>
        </p:spPr>
        <p:txBody>
          <a:bodyPr/>
          <a:lstStyle>
            <a:lvl1pPr marL="0" indent="0" algn="ctr">
              <a:buNone/>
              <a:defRPr>
                <a:solidFill>
                  <a:schemeClr val="tx1">
                    <a:tint val="75000"/>
                  </a:schemeClr>
                </a:solidFill>
              </a:defRPr>
            </a:lvl1pPr>
            <a:lvl2pPr marL="1005839" indent="0" algn="ctr">
              <a:buNone/>
              <a:defRPr>
                <a:solidFill>
                  <a:schemeClr val="tx1">
                    <a:tint val="75000"/>
                  </a:schemeClr>
                </a:solidFill>
              </a:defRPr>
            </a:lvl2pPr>
            <a:lvl3pPr marL="2011679" indent="0" algn="ctr">
              <a:buNone/>
              <a:defRPr>
                <a:solidFill>
                  <a:schemeClr val="tx1">
                    <a:tint val="75000"/>
                  </a:schemeClr>
                </a:solidFill>
              </a:defRPr>
            </a:lvl3pPr>
            <a:lvl4pPr marL="3016012" indent="0" algn="ctr">
              <a:buNone/>
              <a:defRPr>
                <a:solidFill>
                  <a:schemeClr val="tx1">
                    <a:tint val="75000"/>
                  </a:schemeClr>
                </a:solidFill>
              </a:defRPr>
            </a:lvl4pPr>
            <a:lvl5pPr marL="4023359" indent="0" algn="ctr">
              <a:buNone/>
              <a:defRPr>
                <a:solidFill>
                  <a:schemeClr val="tx1">
                    <a:tint val="75000"/>
                  </a:schemeClr>
                </a:solidFill>
              </a:defRPr>
            </a:lvl5pPr>
            <a:lvl6pPr marL="5029200" indent="0" algn="ctr">
              <a:buNone/>
              <a:defRPr>
                <a:solidFill>
                  <a:schemeClr val="tx1">
                    <a:tint val="75000"/>
                  </a:schemeClr>
                </a:solidFill>
              </a:defRPr>
            </a:lvl6pPr>
            <a:lvl7pPr marL="6041081" indent="0" algn="ctr">
              <a:buNone/>
              <a:defRPr>
                <a:solidFill>
                  <a:schemeClr val="tx1">
                    <a:tint val="75000"/>
                  </a:schemeClr>
                </a:solidFill>
              </a:defRPr>
            </a:lvl7pPr>
            <a:lvl8pPr marL="7033846" indent="0" algn="ctr">
              <a:buNone/>
              <a:defRPr>
                <a:solidFill>
                  <a:schemeClr val="tx1">
                    <a:tint val="75000"/>
                  </a:schemeClr>
                </a:solidFill>
              </a:defRPr>
            </a:lvl8pPr>
            <a:lvl9pPr marL="8046719"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CDDDB280-7C4D-5C7E-8BD5-BAD1AD51261A}"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CDB9DD7-55A1-27A3-E9AD-CB617767BD42}"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158E300-DD82-CE88-B427-CE046DC3BC6A}"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7716B34-B994-2672-6028-254524599051}"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79" y="452628"/>
            <a:ext cx="4526281" cy="9618345"/>
          </a:xfrm>
        </p:spPr>
        <p:txBody>
          <a:bodyPr vert="eaVert" anchor="t"/>
          <a:lstStyle/>
          <a:p>
            <a:r>
              <a:t>Click to edit Master title style</a:t>
            </a:r>
          </a:p>
        </p:txBody>
      </p:sp>
      <p:sp>
        <p:nvSpPr>
          <p:cNvPr id="3" name="Vertical Title 2"/>
          <p:cNvSpPr>
            <a:spLocks noGrp="1"/>
          </p:cNvSpPr>
          <p:nvPr>
            <p:ph type="body" orient="vert" idx="1"/>
          </p:nvPr>
        </p:nvSpPr>
        <p:spPr>
          <a:xfrm>
            <a:off x="1005840" y="452628"/>
            <a:ext cx="13236854" cy="9618345"/>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87436940-14E5-E10E-3136-48DCA8BDCB3E}"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54BEB69-12C7-D49E-C02E-D075E238D81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1E63EC2-2586-6559-2AEA-CCB507999B55}"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5A24AC4-90D5-534C-9065-B90B84647AC3}"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04" y="7253653"/>
            <a:ext cx="17106906" cy="2335923"/>
          </a:xfrm>
        </p:spPr>
        <p:txBody>
          <a:bodyPr anchor="t"/>
          <a:lstStyle>
            <a:lvl1pPr algn="l">
              <a:buNone/>
              <a:defRPr sz="8800" b="1" cap="all"/>
            </a:lvl1pPr>
          </a:lstStyle>
          <a:p>
            <a:r>
              <a:t>Click to edit Master title style</a:t>
            </a:r>
          </a:p>
        </p:txBody>
      </p:sp>
      <p:sp>
        <p:nvSpPr>
          <p:cNvPr id="3" name="Text Placeholder 2"/>
          <p:cNvSpPr>
            <a:spLocks noGrp="1"/>
          </p:cNvSpPr>
          <p:nvPr>
            <p:ph type="body" idx="1"/>
          </p:nvPr>
        </p:nvSpPr>
        <p:spPr>
          <a:xfrm>
            <a:off x="1589004" y="4752594"/>
            <a:ext cx="17106906" cy="2489454"/>
          </a:xfrm>
        </p:spPr>
        <p:txBody>
          <a:bodyPr anchor="t"/>
          <a:lstStyle>
            <a:lvl1pPr marL="0" indent="0">
              <a:buNone/>
              <a:defRPr sz="8800">
                <a:solidFill>
                  <a:schemeClr val="tx1">
                    <a:tint val="75000"/>
                  </a:schemeClr>
                </a:solidFill>
              </a:defRPr>
            </a:lvl1pPr>
            <a:lvl2pPr marL="1005839" indent="0">
              <a:buNone/>
              <a:defRPr sz="7920">
                <a:solidFill>
                  <a:schemeClr val="tx1">
                    <a:tint val="75000"/>
                  </a:schemeClr>
                </a:solidFill>
              </a:defRPr>
            </a:lvl2pPr>
            <a:lvl3pPr marL="2011679" indent="0">
              <a:buNone/>
              <a:defRPr sz="7040">
                <a:solidFill>
                  <a:schemeClr val="tx1">
                    <a:tint val="75000"/>
                  </a:schemeClr>
                </a:solidFill>
              </a:defRPr>
            </a:lvl3pPr>
            <a:lvl4pPr marL="3016012" indent="0">
              <a:buNone/>
              <a:defRPr sz="6159">
                <a:solidFill>
                  <a:schemeClr val="tx1">
                    <a:tint val="75000"/>
                  </a:schemeClr>
                </a:solidFill>
              </a:defRPr>
            </a:lvl4pPr>
            <a:lvl5pPr marL="4023359" indent="0">
              <a:buNone/>
              <a:defRPr sz="5280">
                <a:solidFill>
                  <a:schemeClr val="tx1">
                    <a:tint val="75000"/>
                  </a:schemeClr>
                </a:solidFill>
              </a:defRPr>
            </a:lvl5pPr>
            <a:lvl6pPr marL="5029200" indent="0">
              <a:buNone/>
              <a:defRPr sz="8800">
                <a:solidFill>
                  <a:schemeClr val="tx1">
                    <a:tint val="75000"/>
                  </a:schemeClr>
                </a:solidFill>
              </a:defRPr>
            </a:lvl6pPr>
            <a:lvl7pPr marL="6041081" indent="0">
              <a:buNone/>
              <a:defRPr sz="8800">
                <a:solidFill>
                  <a:schemeClr val="tx1">
                    <a:tint val="75000"/>
                  </a:schemeClr>
                </a:solidFill>
              </a:defRPr>
            </a:lvl7pPr>
            <a:lvl8pPr marL="7033846" indent="0">
              <a:buNone/>
              <a:defRPr sz="8800">
                <a:solidFill>
                  <a:schemeClr val="tx1">
                    <a:tint val="75000"/>
                  </a:schemeClr>
                </a:solidFill>
              </a:defRPr>
            </a:lvl8pPr>
            <a:lvl9pPr marL="8046719" indent="0">
              <a:buNone/>
              <a:defRPr sz="88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650138C6-425E-569E-068B-119C89E0D2E7}"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A8CC9A9-894D-D4E1-CE47-CD93E813D22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005840" y="2602611"/>
            <a:ext cx="8871508"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0058400" y="2602611"/>
            <a:ext cx="9052560"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9CA5DA1-A968-5C59-0B46-1DE80A78D6A3}"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4E3E71E-30B0-9821-7977-DA455C31A93C}"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05840" y="2306139"/>
            <a:ext cx="8887602"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4" name="Text Placeholder 3"/>
          <p:cNvSpPr>
            <a:spLocks noGrp="1"/>
          </p:cNvSpPr>
          <p:nvPr>
            <p:ph type="body" idx="2"/>
          </p:nvPr>
        </p:nvSpPr>
        <p:spPr>
          <a:xfrm>
            <a:off x="10217322" y="2306139"/>
            <a:ext cx="8893638"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5" name="Content Placeholder 4"/>
          <p:cNvSpPr>
            <a:spLocks noGrp="1"/>
          </p:cNvSpPr>
          <p:nvPr>
            <p:ph idx="3"/>
          </p:nvPr>
        </p:nvSpPr>
        <p:spPr>
          <a:xfrm>
            <a:off x="1005840" y="3588208"/>
            <a:ext cx="8887602"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0217322" y="3588208"/>
            <a:ext cx="8893638"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125BA98-2423-6D85-ACBC-3281EB126B36}" type="datetimeFigureOut">
              <a:t>4/29/13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D137B33-53DB-85D2-BA0B-D955340DB5AC}"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D15E5518-C7C9-554D-B2B3-C49151313B16}" type="datetimeFigureOut">
              <a:t>4/29/13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2A1C21-E00C-C358-0EC6-1EDAC3A83306}"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75CB9-9993-E398-1628-7D1514CDCECB}" type="datetimeFigureOut">
              <a:t>4/29/13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69AC726-7573-E26A-6B04-C4A6BA89B095}"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0478"/>
            <a:ext cx="6618427" cy="1914503"/>
          </a:xfrm>
        </p:spPr>
        <p:txBody>
          <a:bodyPr anchor="b"/>
          <a:lstStyle>
            <a:lvl1pPr algn="l">
              <a:defRPr sz="4276" b="1"/>
            </a:lvl1pPr>
          </a:lstStyle>
          <a:p>
            <a:r>
              <a:t>Click to edit Master title style</a:t>
            </a:r>
          </a:p>
        </p:txBody>
      </p:sp>
      <p:sp>
        <p:nvSpPr>
          <p:cNvPr id="3" name="Content Placeholder 2"/>
          <p:cNvSpPr>
            <a:spLocks noGrp="1"/>
          </p:cNvSpPr>
          <p:nvPr>
            <p:ph idx="1"/>
          </p:nvPr>
        </p:nvSpPr>
        <p:spPr>
          <a:xfrm>
            <a:off x="7863657" y="450478"/>
            <a:ext cx="11247303" cy="9620495"/>
          </a:xfrm>
        </p:spPr>
        <p:txBody>
          <a:bodyPr/>
          <a:lstStyle>
            <a:lvl1pPr>
              <a:defRPr sz="6969"/>
            </a:lvl1pPr>
            <a:lvl2pPr>
              <a:defRPr sz="6019"/>
            </a:lvl2pPr>
            <a:lvl3pPr>
              <a:defRPr sz="5227"/>
            </a:lvl3pPr>
            <a:lvl4pPr>
              <a:defRPr sz="4276"/>
            </a:lvl4pPr>
            <a:lvl5pPr>
              <a:defRPr sz="4276"/>
            </a:lvl5pPr>
            <a:lvl6pPr>
              <a:defRPr sz="4276"/>
            </a:lvl6pPr>
            <a:lvl7pPr>
              <a:defRPr sz="4276"/>
            </a:lvl7pPr>
            <a:lvl8pPr>
              <a:defRPr sz="4276"/>
            </a:lvl8pPr>
            <a:lvl9pPr>
              <a:defRPr sz="4276"/>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005840" y="2364981"/>
            <a:ext cx="6616415" cy="7705992"/>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7774C255-06B4-EEB5-2983-87B9EB821738}"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A1CD42B-6887-D930-5029-8A55518614A8}"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2892" y="7920989"/>
            <a:ext cx="12070080" cy="905257"/>
          </a:xfrm>
        </p:spPr>
        <p:txBody>
          <a:bodyPr anchor="b"/>
          <a:lstStyle>
            <a:lvl1pPr algn="l">
              <a:defRPr sz="4276" b="1"/>
            </a:lvl1pPr>
          </a:lstStyle>
          <a:p>
            <a:r>
              <a:t>Click to edit Master title style</a:t>
            </a:r>
          </a:p>
        </p:txBody>
      </p:sp>
      <p:sp>
        <p:nvSpPr>
          <p:cNvPr id="3" name="Vertical Title 2"/>
          <p:cNvSpPr>
            <a:spLocks noGrp="1"/>
          </p:cNvSpPr>
          <p:nvPr>
            <p:ph type="pic" idx="1"/>
          </p:nvPr>
        </p:nvSpPr>
        <p:spPr>
          <a:xfrm>
            <a:off x="3942892" y="1007097"/>
            <a:ext cx="12070080" cy="6792815"/>
          </a:xfrm>
        </p:spPr>
        <p:txBody>
          <a:bodyPr/>
          <a:lstStyle/>
          <a:p>
            <a:endParaRPr/>
          </a:p>
        </p:txBody>
      </p:sp>
      <p:sp>
        <p:nvSpPr>
          <p:cNvPr id="4" name="Text Placeholder 3"/>
          <p:cNvSpPr>
            <a:spLocks noGrp="1"/>
          </p:cNvSpPr>
          <p:nvPr>
            <p:ph type="body" idx="2"/>
          </p:nvPr>
        </p:nvSpPr>
        <p:spPr>
          <a:xfrm>
            <a:off x="3942892" y="8826246"/>
            <a:ext cx="12070080" cy="1244727"/>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D7E071E8-1706-6CE8-C299-6224E8C0DE74}"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6C25BCA-A42A-2022-AA74-41D629ED9320}"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52628"/>
            <a:ext cx="18105120" cy="188644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2636558"/>
            <a:ext cx="18105120" cy="7434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10410444"/>
            <a:ext cx="4687214" cy="678942"/>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4/29/13</a:t>
            </a:fld>
            <a:endParaRPr lang="en-US"/>
          </a:p>
        </p:txBody>
      </p:sp>
      <p:sp>
        <p:nvSpPr>
          <p:cNvPr id="5" name="Footer Placeholder 4"/>
          <p:cNvSpPr>
            <a:spLocks noGrp="1"/>
          </p:cNvSpPr>
          <p:nvPr>
            <p:ph type="ftr" sz="quarter" idx="3"/>
          </p:nvPr>
        </p:nvSpPr>
        <p:spPr>
          <a:xfrm>
            <a:off x="6859828" y="10410444"/>
            <a:ext cx="6377026" cy="6789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03628" y="10410444"/>
            <a:ext cx="4707332" cy="678942"/>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extLst>
      <p:ext uri="{BB962C8B-B14F-4D97-AF65-F5344CB8AC3E}">
        <p14:creationId xmlns:p14="http://schemas.microsoft.com/office/powerpoint/2010/main" val="30654675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2293</Words>
  <Application>Microsoft Macintosh PowerPoint</Application>
  <PresentationFormat>Custom</PresentationFormat>
  <Paragraphs>131</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studio9</dc:creator>
  <cp:lastModifiedBy>HSA UWC</cp:lastModifiedBy>
  <cp:revision>36</cp:revision>
  <dcterms:modified xsi:type="dcterms:W3CDTF">2013-04-29T19:45:51Z</dcterms:modified>
</cp:coreProperties>
</file>